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2" r:id="rId3"/>
    <p:sldMasterId id="2147483655" r:id="rId4"/>
    <p:sldMasterId id="2147483658" r:id="rId5"/>
    <p:sldMasterId id="2147483661" r:id="rId6"/>
    <p:sldMasterId id="2147483664" r:id="rId7"/>
    <p:sldMasterId id="2147483667" r:id="rId8"/>
    <p:sldMasterId id="2147483670" r:id="rId9"/>
    <p:sldMasterId id="2147483673" r:id="rId10"/>
    <p:sldMasterId id="2147483676" r:id="rId11"/>
    <p:sldMasterId id="2147483679" r:id="rId12"/>
    <p:sldMasterId id="2147483683" r:id="rId13"/>
  </p:sldMasterIdLst>
  <p:notesMasterIdLst>
    <p:notesMasterId r:id="rId43"/>
  </p:notesMasterIdLst>
  <p:sldIdLst>
    <p:sldId id="256" r:id="rId14"/>
    <p:sldId id="257" r:id="rId15"/>
    <p:sldId id="262" r:id="rId16"/>
    <p:sldId id="263" r:id="rId17"/>
    <p:sldId id="264" r:id="rId18"/>
    <p:sldId id="356" r:id="rId19"/>
    <p:sldId id="332" r:id="rId20"/>
    <p:sldId id="355" r:id="rId21"/>
    <p:sldId id="267" r:id="rId22"/>
    <p:sldId id="268" r:id="rId23"/>
    <p:sldId id="296" r:id="rId24"/>
    <p:sldId id="297" r:id="rId25"/>
    <p:sldId id="298" r:id="rId26"/>
    <p:sldId id="271" r:id="rId27"/>
    <p:sldId id="272" r:id="rId28"/>
    <p:sldId id="315" r:id="rId29"/>
    <p:sldId id="319" r:id="rId30"/>
    <p:sldId id="318" r:id="rId31"/>
    <p:sldId id="275" r:id="rId32"/>
    <p:sldId id="276" r:id="rId33"/>
    <p:sldId id="286" r:id="rId34"/>
    <p:sldId id="287" r:id="rId35"/>
    <p:sldId id="278" r:id="rId36"/>
    <p:sldId id="288" r:id="rId37"/>
    <p:sldId id="279" r:id="rId38"/>
    <p:sldId id="281" r:id="rId39"/>
    <p:sldId id="357" r:id="rId40"/>
    <p:sldId id="282" r:id="rId41"/>
    <p:sldId id="283" r:id="rId42"/>
  </p:sldIdLst>
  <p:sldSz cx="12192000" cy="6858000"/>
  <p:notesSz cx="6858000" cy="9144000"/>
  <p:embeddedFontLst>
    <p:embeddedFont>
      <p:font typeface="Source Han Sans" panose="020B0400000000000000" charset="-122"/>
      <p:regular r:id="rId48"/>
    </p:embeddedFont>
    <p:embeddedFont>
      <p:font typeface="Source Han Sans CN Bold" panose="020B0800000000000000" charset="-122"/>
      <p:bold r:id="rId49"/>
    </p:embeddedFont>
    <p:embeddedFont>
      <p:font typeface="微软雅黑" panose="020B0503020204020204" charset="-122"/>
      <p:regular r:id="rId50"/>
    </p:embeddedFont>
    <p:embeddedFont>
      <p:font typeface="OPPOSans H" panose="00020600040101010101" charset="-122"/>
      <p:regular r:id="rId51"/>
    </p:embeddedFont>
    <p:embeddedFont>
      <p:font typeface="等线" panose="02010600030101010101" charset="-122"/>
      <p:regular r:id="rId52"/>
    </p:embeddedFont>
    <p:embeddedFont>
      <p:font typeface="Calibri" panose="020F0502020204030204" charset="0"/>
      <p:regular r:id="rId53"/>
      <p:bold r:id="rId54"/>
      <p:italic r:id="rId55"/>
      <p:boldItalic r:id="rId56"/>
    </p:embeddedFont>
  </p:embeddedFontLst>
  <p:custDataLst>
    <p:tags r:id="rId5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8D4"/>
    <a:srgbClr val="DAE8FC"/>
    <a:srgbClr val="F5A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7" Type="http://schemas.openxmlformats.org/officeDocument/2006/relationships/tags" Target="tags/tag76.xml"/><Relationship Id="rId56" Type="http://schemas.openxmlformats.org/officeDocument/2006/relationships/font" Target="fonts/font9.fntdata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0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1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2.xml.rels><?xml version="1.0" encoding="UTF-8" standalone="yes"?>
<Relationships xmlns="http://schemas.openxmlformats.org/package/2006/relationships"><Relationship Id="rId4" Type="http://schemas.openxmlformats.org/officeDocument/2006/relationships/theme" Target="../theme/theme12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24765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411" y="127747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53685" y="5630097"/>
            <a:ext cx="248387" cy="2690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4390" y="6237605"/>
            <a:ext cx="267970" cy="267970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91360" y="5629910"/>
            <a:ext cx="5424170" cy="280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solidFill>
                  <a:schemeClr val="bg1"/>
                </a:solidFill>
              </a:rPr>
              <a:t>第</a:t>
            </a:r>
            <a:r>
              <a:rPr kumimoji="1" lang="en-US" altLang="zh-CN">
                <a:solidFill>
                  <a:schemeClr val="bg1"/>
                </a:solidFill>
              </a:rPr>
              <a:t>4</a:t>
            </a:r>
            <a:r>
              <a:rPr kumimoji="1" lang="zh-CN" altLang="en-US">
                <a:solidFill>
                  <a:schemeClr val="bg1"/>
                </a:solidFill>
              </a:rPr>
              <a:t>小组</a:t>
            </a:r>
            <a:r>
              <a:rPr kumimoji="1" lang="en-US" altLang="zh-CN">
                <a:solidFill>
                  <a:schemeClr val="bg1"/>
                </a:solidFill>
              </a:rPr>
              <a:t>      xxx  xxx  xxx  xxx  </a:t>
            </a:r>
            <a:endParaRPr kumimoji="1" lang="en-US" altLang="zh-CN">
              <a:solidFill>
                <a:schemeClr val="bg1"/>
              </a:solidFill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94297" y="5624250"/>
            <a:ext cx="899351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71399" y="6224960"/>
            <a:ext cx="6795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897380" y="6237605"/>
            <a:ext cx="1173480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2025.5.14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55232" y="1789035"/>
            <a:ext cx="6638962" cy="5563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Software Architecture Final Project</a:t>
            </a:r>
            <a:r>
              <a:rPr kumimoji="1" lang="en-US" altLang="zh-CN" sz="3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94297" y="2344806"/>
            <a:ext cx="8770166" cy="2420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Byte Harmonic</a:t>
            </a:r>
            <a:endParaRPr kumimoji="1" lang="en-US" altLang="zh-CN" sz="61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6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本地音乐播放器</a:t>
            </a:r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95325" y="401870"/>
            <a:ext cx="4064000" cy="52197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Media music player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6" y="420105"/>
            <a:ext cx="557163" cy="557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839755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2091755" y="1834189"/>
            <a:ext cx="432000" cy="432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5621650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5873650" y="1834158"/>
            <a:ext cx="432000" cy="43206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9403544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9655544" y="1846604"/>
            <a:ext cx="432000" cy="40717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60400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播放控制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60400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支持播放 / 暂停 /  跳转/ </a:t>
            </a: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倍速播放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/ </a:t>
            </a: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调整音量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等基本播放控制功能，满足用户日常听歌需求。</a:t>
            </a:r>
            <a:endParaRPr kumimoji="1" lang="zh-CN" altLang="en-US" sz="2000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442295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43B0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播放模式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442295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提供顺序播放、随机播放、单曲循环三种播放模式，用户可根据喜好选择。</a:t>
            </a:r>
            <a:endParaRPr kumimoji="1" lang="zh-CN" altLang="en-US" sz="2000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8224189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歌词</a:t>
            </a:r>
            <a:r>
              <a:rPr kumimoji="1" lang="zh-CN" altLang="en-US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 sz="1600">
              <a:ln w="12700">
                <a:noFill/>
              </a:ln>
              <a:solidFill>
                <a:srgbClr val="D7712C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224189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提供纯净模式（小窗模式）的歌词页展示和详细页面的歌词页展示，供用户的具体需求选择</a:t>
            </a:r>
            <a:endParaRPr kumimoji="1" lang="en-US" altLang="zh-CN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核心功能需求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6854" y="261230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服务层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95550" y="623752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8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SonglistService.cs</a:t>
            </a:r>
            <a:endParaRPr lang="en-US" altLang="zh-CN" sz="18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43925" y="328540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8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SongList.cs</a:t>
            </a:r>
            <a:endParaRPr lang="en-US" altLang="zh-CN" sz="18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0940" y="260985"/>
            <a:ext cx="9490075" cy="65258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9380" y="1196975"/>
            <a:ext cx="2491740" cy="223075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PlaybackService.cs</a:t>
            </a:r>
            <a:endParaRPr lang="en-US" altLang="zh-CN" sz="20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710" y="2493010"/>
            <a:ext cx="2189480" cy="239522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提供歌曲播放和播放队列管理的相关接口函数，包括</a:t>
            </a: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播放 / 暂停 /  跳转/ 倍速播放 / 调整音量等等</a:t>
            </a: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" y="4365625"/>
            <a:ext cx="9328150" cy="2291080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窗体逻辑层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52305" y="4077335"/>
            <a:ext cx="2142490" cy="169672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按钮事件的响应和更新</a:t>
            </a: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05" y="5201285"/>
            <a:ext cx="1863725" cy="57277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420860" y="5877560"/>
            <a:ext cx="2491740" cy="5854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ExploreForm.cs</a:t>
            </a:r>
            <a:endParaRPr lang="en-US" altLang="zh-CN" sz="20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828675"/>
            <a:ext cx="8521065" cy="298386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140190" y="828675"/>
            <a:ext cx="2142490" cy="169672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界面跳转之间的上下文恢复</a:t>
            </a:r>
            <a:r>
              <a:rPr lang="en-US" altLang="zh-CN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,</a:t>
            </a: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触发</a:t>
            </a:r>
            <a:r>
              <a:rPr lang="en-US" altLang="zh-CN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UI </a:t>
            </a: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的更新操作</a:t>
            </a: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48115" y="2637155"/>
            <a:ext cx="2769870" cy="5854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MusicForm.cs</a:t>
            </a:r>
            <a:endParaRPr lang="en-US" altLang="zh-CN" sz="20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5175"/>
            <a:ext cx="9044940" cy="579882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0" y="6494578"/>
            <a:ext cx="12192000" cy="363422"/>
          </a:xfrm>
          <a:prstGeom prst="rect">
            <a:avLst/>
          </a:prstGeom>
          <a:gradFill>
            <a:gsLst>
              <a:gs pos="29000">
                <a:schemeClr val="accent1">
                  <a:alpha val="67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技术亮点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409305" y="828675"/>
            <a:ext cx="3401695" cy="447802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不同的界面</a:t>
            </a:r>
            <a:endParaRPr lang="en-US" altLang="zh-CN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直接通过</a:t>
            </a:r>
            <a:r>
              <a:rPr lang="en-US" altLang="zh-CN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AppContext </a:t>
            </a: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静态类来共享播放资源和进行事件通信</a:t>
            </a:r>
            <a:b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</a:b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避免了：</a:t>
            </a:r>
            <a:b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播放资源的多个实例；</a:t>
            </a: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播放资源随着页面的析构而消失；</a:t>
            </a:r>
            <a:b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不同界面间的高度耦合</a:t>
            </a: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b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界面间复杂的事件通信；</a:t>
            </a: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不友好的前端接口；</a:t>
            </a:r>
            <a:b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</a:b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10295" y="5671820"/>
            <a:ext cx="2769870" cy="5854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AppContext.cs</a:t>
            </a:r>
            <a:endParaRPr lang="en-US" altLang="zh-CN" sz="20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097" y="2871712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用户管理与搜索管理</a:t>
            </a:r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22935" y="405130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4848501" flipH="1">
            <a:off x="219113" y="4060069"/>
            <a:ext cx="2602017" cy="2529902"/>
          </a:xfrm>
          <a:custGeom>
            <a:avLst/>
            <a:gdLst/>
            <a:ahLst/>
            <a:cxnLst/>
            <a:rect l="0" t="0" r="0" b="0"/>
            <a:pathLst>
              <a:path w="5649796" h="5493213">
                <a:moveTo>
                  <a:pt x="2893873" y="2727"/>
                </a:moveTo>
                <a:cubicBezTo>
                  <a:pt x="2014456" y="111853"/>
                  <a:pt x="1103179" y="540557"/>
                  <a:pt x="501243" y="1128323"/>
                </a:cubicBezTo>
                <a:cubicBezTo>
                  <a:pt x="348365" y="1277603"/>
                  <a:pt x="231618" y="1420873"/>
                  <a:pt x="170957" y="1533644"/>
                </a:cubicBezTo>
                <a:cubicBezTo>
                  <a:pt x="141964" y="1587544"/>
                  <a:pt x="99347" y="1664696"/>
                  <a:pt x="76254" y="1705094"/>
                </a:cubicBezTo>
                <a:cubicBezTo>
                  <a:pt x="26585" y="1791980"/>
                  <a:pt x="1821" y="1912468"/>
                  <a:pt x="714" y="2072641"/>
                </a:cubicBezTo>
                <a:cubicBezTo>
                  <a:pt x="0" y="2175895"/>
                  <a:pt x="3341" y="2191488"/>
                  <a:pt x="42180" y="2266173"/>
                </a:cubicBezTo>
                <a:cubicBezTo>
                  <a:pt x="104394" y="2385806"/>
                  <a:pt x="208976" y="2482428"/>
                  <a:pt x="344125" y="2545138"/>
                </a:cubicBezTo>
                <a:cubicBezTo>
                  <a:pt x="503622" y="2619145"/>
                  <a:pt x="690123" y="2670490"/>
                  <a:pt x="858052" y="2686624"/>
                </a:cubicBezTo>
                <a:cubicBezTo>
                  <a:pt x="1163919" y="2716011"/>
                  <a:pt x="1392354" y="2847686"/>
                  <a:pt x="1581085" y="3103396"/>
                </a:cubicBezTo>
                <a:cubicBezTo>
                  <a:pt x="1759179" y="3344694"/>
                  <a:pt x="1819176" y="3467915"/>
                  <a:pt x="2083079" y="4134393"/>
                </a:cubicBezTo>
                <a:cubicBezTo>
                  <a:pt x="2170203" y="4354421"/>
                  <a:pt x="2280480" y="4614453"/>
                  <a:pt x="2328141" y="4712243"/>
                </a:cubicBezTo>
                <a:cubicBezTo>
                  <a:pt x="2529878" y="5126170"/>
                  <a:pt x="2744221" y="5354875"/>
                  <a:pt x="3024704" y="5455477"/>
                </a:cubicBezTo>
                <a:cubicBezTo>
                  <a:pt x="3128826" y="5492824"/>
                  <a:pt x="3132608" y="5493212"/>
                  <a:pt x="3329504" y="5486744"/>
                </a:cubicBezTo>
                <a:cubicBezTo>
                  <a:pt x="3629021" y="5476905"/>
                  <a:pt x="3833895" y="5426395"/>
                  <a:pt x="4100373" y="5296691"/>
                </a:cubicBezTo>
                <a:cubicBezTo>
                  <a:pt x="4531529" y="5086833"/>
                  <a:pt x="4999455" y="4649642"/>
                  <a:pt x="5196837" y="4272247"/>
                </a:cubicBezTo>
                <a:cubicBezTo>
                  <a:pt x="5231012" y="4206905"/>
                  <a:pt x="5288222" y="4106244"/>
                  <a:pt x="5323970" y="4048555"/>
                </a:cubicBezTo>
                <a:cubicBezTo>
                  <a:pt x="5359719" y="3990867"/>
                  <a:pt x="5408443" y="3887997"/>
                  <a:pt x="5432245" y="3819955"/>
                </a:cubicBezTo>
                <a:cubicBezTo>
                  <a:pt x="5456048" y="3751913"/>
                  <a:pt x="5501698" y="3627008"/>
                  <a:pt x="5533689" y="3542389"/>
                </a:cubicBezTo>
                <a:cubicBezTo>
                  <a:pt x="5626372" y="3297235"/>
                  <a:pt x="5648576" y="3132784"/>
                  <a:pt x="5649237" y="2686593"/>
                </a:cubicBezTo>
                <a:cubicBezTo>
                  <a:pt x="5649795" y="2310090"/>
                  <a:pt x="5648387" y="2296090"/>
                  <a:pt x="5584746" y="2045243"/>
                </a:cubicBezTo>
                <a:cubicBezTo>
                  <a:pt x="5459694" y="1552338"/>
                  <a:pt x="5192801" y="1084804"/>
                  <a:pt x="4825019" y="714380"/>
                </a:cubicBezTo>
                <a:cubicBezTo>
                  <a:pt x="4598482" y="486217"/>
                  <a:pt x="4398324" y="341501"/>
                  <a:pt x="4111035" y="198165"/>
                </a:cubicBezTo>
                <a:cubicBezTo>
                  <a:pt x="3833688" y="59789"/>
                  <a:pt x="3597551" y="8993"/>
                  <a:pt x="3201203" y="2446"/>
                </a:cubicBezTo>
                <a:cubicBezTo>
                  <a:pt x="3053127" y="0"/>
                  <a:pt x="2914828" y="126"/>
                  <a:pt x="2893873" y="2727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3516666" y="1430853"/>
            <a:ext cx="224704" cy="34330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 rot="16200000" flipH="1">
            <a:off x="830049" y="2147187"/>
            <a:ext cx="348716" cy="22824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 rot="5400000">
            <a:off x="598544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solidFill>
              <a:schemeClr val="accent1"/>
            </a:solidFill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 flipV="1">
            <a:off x="890284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1224783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支持账号- 密码注册与登录，</a:t>
            </a:r>
            <a:endParaRPr kumimoji="1" lang="zh-CN" altLang="en-US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密码加密存放保护隐私，</a:t>
            </a:r>
            <a:endParaRPr kumimoji="1" lang="zh-CN" altLang="en-US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支持改名，改密码操作，</a:t>
            </a:r>
            <a:endParaRPr kumimoji="1" lang="zh-CN" altLang="en-US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提供接口获取当前用户信息，便于开发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1202753" y="1430849"/>
            <a:ext cx="2090246" cy="6561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</a:t>
            </a:r>
            <a:r>
              <a:rPr kumimoji="1" lang="zh-CN" altLang="en-US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基础操作</a:t>
            </a:r>
            <a:endParaRPr kumimoji="1" lang="zh-CN" altLang="en-US">
              <a:ln w="9525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7070676" y="1430853"/>
            <a:ext cx="224704" cy="343305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 rot="16200000" flipH="1">
            <a:off x="4384060" y="2147187"/>
            <a:ext cx="348716" cy="228246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 rot="5400000">
            <a:off x="4152555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 flipV="1">
            <a:off x="4444294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4778793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普通用户与管理员权限分级，</a:t>
            </a:r>
            <a:endParaRPr kumimoji="1" lang="en-US" altLang="zh-CN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管理员拥有额外的曲库导入与编辑权限，</a:t>
            </a:r>
            <a:endParaRPr kumimoji="1" lang="en-US" altLang="zh-CN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4756763" y="1430849"/>
            <a:ext cx="2090246" cy="656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权限分级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10624688" y="1430853"/>
            <a:ext cx="224704" cy="34330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 rot="16200000" flipH="1">
            <a:off x="7938071" y="2147187"/>
            <a:ext cx="348716" cy="22824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5"/>
            </p:custDataLst>
          </p:nvPr>
        </p:nvSpPr>
        <p:spPr>
          <a:xfrm rot="5400000">
            <a:off x="7706566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5">
                <a:lumMod val="75000"/>
              </a:schemeClr>
            </a:solidFill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6"/>
            </p:custDataLst>
          </p:nvPr>
        </p:nvSpPr>
        <p:spPr>
          <a:xfrm flipV="1">
            <a:off x="7998306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7"/>
            </p:custDataLst>
          </p:nvPr>
        </p:nvSpPr>
        <p:spPr>
          <a:xfrm>
            <a:off x="8332804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收藏</a:t>
            </a:r>
            <a:r>
              <a:rPr kumimoji="1" lang="zh-CN" altLang="en-US" sz="240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歌曲</a:t>
            </a:r>
            <a:endParaRPr kumimoji="1" lang="zh-CN" altLang="en-US" sz="2400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单独搜索</a:t>
            </a:r>
            <a:endParaRPr kumimoji="1" lang="en-US" altLang="zh-CN" sz="2400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个性化歌单</a:t>
            </a:r>
            <a:endParaRPr kumimoji="1" lang="en-US" altLang="zh-CN" sz="2400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21" name="标题 1"/>
          <p:cNvSpPr txBox="1"/>
          <p:nvPr>
            <p:custDataLst>
              <p:tags r:id="rId18"/>
            </p:custDataLst>
          </p:nvPr>
        </p:nvSpPr>
        <p:spPr>
          <a:xfrm>
            <a:off x="8310775" y="1430849"/>
            <a:ext cx="2090246" cy="6561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个性化服务</a:t>
            </a:r>
            <a:endParaRPr kumimoji="1" lang="en-US" altLang="zh-CN">
              <a:ln w="9525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 rot="21048501" flipH="1">
            <a:off x="10948861" y="4732264"/>
            <a:ext cx="1042331" cy="1013442"/>
          </a:xfrm>
          <a:custGeom>
            <a:avLst/>
            <a:gdLst/>
            <a:ahLst/>
            <a:cxnLst/>
            <a:rect l="0" t="0" r="0" b="0"/>
            <a:pathLst>
              <a:path w="5649796" h="5493213">
                <a:moveTo>
                  <a:pt x="2893873" y="2727"/>
                </a:moveTo>
                <a:cubicBezTo>
                  <a:pt x="2014456" y="111853"/>
                  <a:pt x="1103179" y="540557"/>
                  <a:pt x="501243" y="1128323"/>
                </a:cubicBezTo>
                <a:cubicBezTo>
                  <a:pt x="348365" y="1277603"/>
                  <a:pt x="231618" y="1420873"/>
                  <a:pt x="170957" y="1533644"/>
                </a:cubicBezTo>
                <a:cubicBezTo>
                  <a:pt x="141964" y="1587544"/>
                  <a:pt x="99347" y="1664696"/>
                  <a:pt x="76254" y="1705094"/>
                </a:cubicBezTo>
                <a:cubicBezTo>
                  <a:pt x="26585" y="1791980"/>
                  <a:pt x="1821" y="1912468"/>
                  <a:pt x="714" y="2072641"/>
                </a:cubicBezTo>
                <a:cubicBezTo>
                  <a:pt x="0" y="2175895"/>
                  <a:pt x="3341" y="2191488"/>
                  <a:pt x="42180" y="2266173"/>
                </a:cubicBezTo>
                <a:cubicBezTo>
                  <a:pt x="104394" y="2385806"/>
                  <a:pt x="208976" y="2482428"/>
                  <a:pt x="344125" y="2545138"/>
                </a:cubicBezTo>
                <a:cubicBezTo>
                  <a:pt x="503622" y="2619145"/>
                  <a:pt x="690123" y="2670490"/>
                  <a:pt x="858052" y="2686624"/>
                </a:cubicBezTo>
                <a:cubicBezTo>
                  <a:pt x="1163919" y="2716011"/>
                  <a:pt x="1392354" y="2847686"/>
                  <a:pt x="1581085" y="3103396"/>
                </a:cubicBezTo>
                <a:cubicBezTo>
                  <a:pt x="1759179" y="3344694"/>
                  <a:pt x="1819176" y="3467915"/>
                  <a:pt x="2083079" y="4134393"/>
                </a:cubicBezTo>
                <a:cubicBezTo>
                  <a:pt x="2170203" y="4354421"/>
                  <a:pt x="2280480" y="4614453"/>
                  <a:pt x="2328141" y="4712243"/>
                </a:cubicBezTo>
                <a:cubicBezTo>
                  <a:pt x="2529878" y="5126170"/>
                  <a:pt x="2744221" y="5354875"/>
                  <a:pt x="3024704" y="5455477"/>
                </a:cubicBezTo>
                <a:cubicBezTo>
                  <a:pt x="3128826" y="5492824"/>
                  <a:pt x="3132608" y="5493212"/>
                  <a:pt x="3329504" y="5486744"/>
                </a:cubicBezTo>
                <a:cubicBezTo>
                  <a:pt x="3629021" y="5476905"/>
                  <a:pt x="3833895" y="5426395"/>
                  <a:pt x="4100373" y="5296691"/>
                </a:cubicBezTo>
                <a:cubicBezTo>
                  <a:pt x="4531529" y="5086833"/>
                  <a:pt x="4999455" y="4649642"/>
                  <a:pt x="5196837" y="4272247"/>
                </a:cubicBezTo>
                <a:cubicBezTo>
                  <a:pt x="5231012" y="4206905"/>
                  <a:pt x="5288222" y="4106244"/>
                  <a:pt x="5323970" y="4048555"/>
                </a:cubicBezTo>
                <a:cubicBezTo>
                  <a:pt x="5359719" y="3990867"/>
                  <a:pt x="5408443" y="3887997"/>
                  <a:pt x="5432245" y="3819955"/>
                </a:cubicBezTo>
                <a:cubicBezTo>
                  <a:pt x="5456048" y="3751913"/>
                  <a:pt x="5501698" y="3627008"/>
                  <a:pt x="5533689" y="3542389"/>
                </a:cubicBezTo>
                <a:cubicBezTo>
                  <a:pt x="5626372" y="3297235"/>
                  <a:pt x="5648576" y="3132784"/>
                  <a:pt x="5649237" y="2686593"/>
                </a:cubicBezTo>
                <a:cubicBezTo>
                  <a:pt x="5649795" y="2310090"/>
                  <a:pt x="5648387" y="2296090"/>
                  <a:pt x="5584746" y="2045243"/>
                </a:cubicBezTo>
                <a:cubicBezTo>
                  <a:pt x="5459694" y="1552338"/>
                  <a:pt x="5192801" y="1084804"/>
                  <a:pt x="4825019" y="714380"/>
                </a:cubicBezTo>
                <a:cubicBezTo>
                  <a:pt x="4598482" y="486217"/>
                  <a:pt x="4398324" y="341501"/>
                  <a:pt x="4111035" y="198165"/>
                </a:cubicBezTo>
                <a:cubicBezTo>
                  <a:pt x="3833688" y="59789"/>
                  <a:pt x="3597551" y="8993"/>
                  <a:pt x="3201203" y="2446"/>
                </a:cubicBezTo>
                <a:cubicBezTo>
                  <a:pt x="3053127" y="0"/>
                  <a:pt x="2914828" y="126"/>
                  <a:pt x="2893873" y="272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核心功能需求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6854" y="261230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服务层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5280" y="79874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UserService.cs</a:t>
            </a:r>
            <a:endParaRPr lang="en-US" altLang="zh-CN" sz="18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44110" y="18851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SearchService.cs</a:t>
            </a:r>
            <a:endParaRPr lang="en-US" altLang="zh-CN" sz="18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72170" y="3429000"/>
            <a:ext cx="2486660" cy="5295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FavoriteService.cs</a:t>
            </a:r>
            <a:endParaRPr lang="en-US" altLang="zh-CN" sz="20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9380" y="5085080"/>
            <a:ext cx="5136515" cy="14611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登录注册，修改用户信息，返回用户信息；支持歌名，歌手，标签等多种搜索筛选；允许批量收藏操作</a:t>
            </a: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1196975"/>
            <a:ext cx="7459345" cy="3695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75" y="548640"/>
            <a:ext cx="6341745" cy="28835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65" y="3932555"/>
            <a:ext cx="5870575" cy="2763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窗体逻辑层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049510" y="4364990"/>
            <a:ext cx="2142490" cy="169672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按钮事件的响应和更新</a:t>
            </a: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19830" y="6093460"/>
            <a:ext cx="2491740" cy="5854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ExploreForm.cs</a:t>
            </a:r>
            <a:endParaRPr lang="en-US" altLang="zh-CN" sz="20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40190" y="828675"/>
            <a:ext cx="2142490" cy="169672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登录成功，传入当前用户，判断身份选择跳转窗口。</a:t>
            </a: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64650" y="2564765"/>
            <a:ext cx="2769870" cy="5854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LoginForm.cs</a:t>
            </a:r>
            <a:endParaRPr lang="en-US" altLang="zh-CN" sz="20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980440"/>
            <a:ext cx="8734425" cy="1857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" y="3191510"/>
            <a:ext cx="5553075" cy="1400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5085080"/>
            <a:ext cx="9982200" cy="762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40145" y="3015615"/>
            <a:ext cx="2142490" cy="169672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可视化密码事件的更新</a:t>
            </a: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9" name="图片 8" descr="屏幕截图 2025-05-12 1525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4004945"/>
            <a:ext cx="2562225" cy="533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5300345"/>
            <a:ext cx="540385" cy="4292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730" y="5300980"/>
            <a:ext cx="5143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0" y="6494578"/>
            <a:ext cx="12192000" cy="363422"/>
          </a:xfrm>
          <a:prstGeom prst="rect">
            <a:avLst/>
          </a:prstGeom>
          <a:gradFill>
            <a:gsLst>
              <a:gs pos="29000">
                <a:schemeClr val="accent1">
                  <a:alpha val="67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技术亮点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35280" y="5682615"/>
            <a:ext cx="3682365" cy="48704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PasswordEncryptor.cs</a:t>
            </a:r>
            <a:endParaRPr lang="en-US" altLang="zh-CN" sz="20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" y="836930"/>
            <a:ext cx="8886825" cy="47529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536180" y="1628775"/>
            <a:ext cx="2959100" cy="373507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实现密码加密存放，保障用户安全与隐私</a:t>
            </a: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95" y="4220845"/>
            <a:ext cx="8339455" cy="894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36180" y="3500755"/>
            <a:ext cx="2959100" cy="96012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数据库用户信息存放形式</a:t>
            </a:r>
            <a:endParaRPr lang="zh-CN" altLang="en-US" sz="24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86652" y="2421497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曲库管理与歌单管理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87170" y="4560570"/>
            <a:ext cx="4064000" cy="28702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功能负责人：</a:t>
            </a: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xxx</a:t>
            </a:r>
            <a:endParaRPr lang="en-US" altLang="zh-CN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1239130" y="4578537"/>
            <a:ext cx="248387" cy="2690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22935" y="332740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989549" y="372218"/>
            <a:ext cx="2212898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78980" y="617460"/>
            <a:ext cx="9834039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7E3D5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7570970">
            <a:off x="10526447" y="-475488"/>
            <a:ext cx="1282957" cy="1618762"/>
          </a:xfrm>
          <a:custGeom>
            <a:avLst/>
            <a:gdLst>
              <a:gd name="connsiteX0" fmla="*/ 662750 w 1282957"/>
              <a:gd name="connsiteY0" fmla="*/ 0 h 1618762"/>
              <a:gd name="connsiteX1" fmla="*/ 1282957 w 1282957"/>
              <a:gd name="connsiteY1" fmla="*/ 1471853 h 1618762"/>
              <a:gd name="connsiteX2" fmla="*/ 1274048 w 1282957"/>
              <a:gd name="connsiteY2" fmla="*/ 1479204 h 1618762"/>
              <a:gd name="connsiteX3" fmla="*/ 817164 w 1282957"/>
              <a:gd name="connsiteY3" fmla="*/ 1618762 h 1618762"/>
              <a:gd name="connsiteX4" fmla="*/ 0 w 1282957"/>
              <a:gd name="connsiteY4" fmla="*/ 801598 h 1618762"/>
              <a:gd name="connsiteX5" fmla="*/ 652477 w 1282957"/>
              <a:gd name="connsiteY5" fmla="*/ 1035 h 1618762"/>
            </a:gdLst>
            <a:ahLst/>
            <a:cxnLst/>
            <a:rect l="l" t="t" r="r" b="b"/>
            <a:pathLst>
              <a:path w="1282957" h="1618762">
                <a:moveTo>
                  <a:pt x="662750" y="0"/>
                </a:moveTo>
                <a:lnTo>
                  <a:pt x="1282957" y="1471853"/>
                </a:lnTo>
                <a:lnTo>
                  <a:pt x="1274048" y="1479204"/>
                </a:lnTo>
                <a:cubicBezTo>
                  <a:pt x="1143628" y="1567313"/>
                  <a:pt x="986404" y="1618763"/>
                  <a:pt x="817164" y="1618762"/>
                </a:cubicBezTo>
                <a:cubicBezTo>
                  <a:pt x="365857" y="1618762"/>
                  <a:pt x="0" y="1252905"/>
                  <a:pt x="0" y="801598"/>
                </a:cubicBezTo>
                <a:cubicBezTo>
                  <a:pt x="0" y="406704"/>
                  <a:pt x="280109" y="77233"/>
                  <a:pt x="652477" y="10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6193963">
            <a:off x="13723" y="-85032"/>
            <a:ext cx="1701029" cy="1499901"/>
          </a:xfrm>
          <a:custGeom>
            <a:avLst/>
            <a:gdLst>
              <a:gd name="connsiteX0" fmla="*/ 59457 w 1701029"/>
              <a:gd name="connsiteY0" fmla="*/ 290651 h 1499901"/>
              <a:gd name="connsiteX1" fmla="*/ 0 w 1701029"/>
              <a:gd name="connsiteY1" fmla="*/ 37805 h 1499901"/>
              <a:gd name="connsiteX2" fmla="*/ 37646 w 1701029"/>
              <a:gd name="connsiteY2" fmla="*/ 28126 h 1499901"/>
              <a:gd name="connsiteX3" fmla="*/ 316647 w 1701029"/>
              <a:gd name="connsiteY3" fmla="*/ 0 h 1499901"/>
              <a:gd name="connsiteX4" fmla="*/ 1701029 w 1701029"/>
              <a:gd name="connsiteY4" fmla="*/ 1384382 h 1499901"/>
              <a:gd name="connsiteX5" fmla="*/ 1698301 w 1701029"/>
              <a:gd name="connsiteY5" fmla="*/ 1438403 h 1499901"/>
              <a:gd name="connsiteX6" fmla="*/ 1436775 w 1701029"/>
              <a:gd name="connsiteY6" fmla="*/ 1499901 h 1499901"/>
              <a:gd name="connsiteX7" fmla="*/ 1436835 w 1701029"/>
              <a:gd name="connsiteY7" fmla="*/ 1499509 h 1499901"/>
              <a:gd name="connsiteX8" fmla="*/ 1442648 w 1701029"/>
              <a:gd name="connsiteY8" fmla="*/ 1384382 h 1499901"/>
              <a:gd name="connsiteX9" fmla="*/ 316647 w 1701029"/>
              <a:gd name="connsiteY9" fmla="*/ 258381 h 1499901"/>
              <a:gd name="connsiteX10" fmla="*/ 89719 w 1701029"/>
              <a:gd name="connsiteY10" fmla="*/ 281257 h 1499901"/>
            </a:gdLst>
            <a:ahLst/>
            <a:cxnLst/>
            <a:rect l="l" t="t" r="r" b="b"/>
            <a:pathLst>
              <a:path w="1701029" h="1499901">
                <a:moveTo>
                  <a:pt x="59457" y="290651"/>
                </a:moveTo>
                <a:lnTo>
                  <a:pt x="0" y="37805"/>
                </a:lnTo>
                <a:lnTo>
                  <a:pt x="37646" y="28126"/>
                </a:lnTo>
                <a:cubicBezTo>
                  <a:pt x="127766" y="9684"/>
                  <a:pt x="221075" y="0"/>
                  <a:pt x="316647" y="0"/>
                </a:cubicBezTo>
                <a:cubicBezTo>
                  <a:pt x="1081220" y="0"/>
                  <a:pt x="1701029" y="619809"/>
                  <a:pt x="1701029" y="1384382"/>
                </a:cubicBezTo>
                <a:lnTo>
                  <a:pt x="1698301" y="1438403"/>
                </a:lnTo>
                <a:lnTo>
                  <a:pt x="1436775" y="1499901"/>
                </a:lnTo>
                <a:lnTo>
                  <a:pt x="1436835" y="1499509"/>
                </a:lnTo>
                <a:cubicBezTo>
                  <a:pt x="1440679" y="1461656"/>
                  <a:pt x="1442648" y="1423249"/>
                  <a:pt x="1442648" y="1384382"/>
                </a:cubicBezTo>
                <a:cubicBezTo>
                  <a:pt x="1442648" y="762509"/>
                  <a:pt x="938520" y="258381"/>
                  <a:pt x="316647" y="258381"/>
                </a:cubicBezTo>
                <a:cubicBezTo>
                  <a:pt x="238913" y="258381"/>
                  <a:pt x="163019" y="266258"/>
                  <a:pt x="89719" y="28125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735778" y="170119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89902" y="234859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89641" y="285315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歌曲播放系统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207270" y="170119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415674" y="227683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513203" y="276108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项目整体需求与架构说明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492907" y="6059422"/>
            <a:ext cx="699093" cy="798578"/>
          </a:xfrm>
          <a:custGeom>
            <a:avLst/>
            <a:gdLst>
              <a:gd name="connsiteX0" fmla="*/ 699093 w 699093"/>
              <a:gd name="connsiteY0" fmla="*/ 0 h 798578"/>
              <a:gd name="connsiteX1" fmla="*/ 699093 w 699093"/>
              <a:gd name="connsiteY1" fmla="*/ 347767 h 798578"/>
              <a:gd name="connsiteX2" fmla="*/ 623400 w 699093"/>
              <a:gd name="connsiteY2" fmla="*/ 388852 h 798578"/>
              <a:gd name="connsiteX3" fmla="*/ 356264 w 699093"/>
              <a:gd name="connsiteY3" fmla="*/ 713252 h 798578"/>
              <a:gd name="connsiteX4" fmla="*/ 329777 w 699093"/>
              <a:gd name="connsiteY4" fmla="*/ 798578 h 798578"/>
              <a:gd name="connsiteX5" fmla="*/ 0 w 699093"/>
              <a:gd name="connsiteY5" fmla="*/ 798578 h 798578"/>
              <a:gd name="connsiteX6" fmla="*/ 1124 w 699093"/>
              <a:gd name="connsiteY6" fmla="*/ 787436 h 798578"/>
              <a:gd name="connsiteX7" fmla="*/ 624611 w 699093"/>
              <a:gd name="connsiteY7" fmla="*/ 27261 h 798578"/>
            </a:gdLst>
            <a:ahLst/>
            <a:cxnLst/>
            <a:rect l="l" t="t" r="r" b="b"/>
            <a:pathLst>
              <a:path w="699093" h="798578">
                <a:moveTo>
                  <a:pt x="699093" y="0"/>
                </a:moveTo>
                <a:lnTo>
                  <a:pt x="699093" y="347767"/>
                </a:lnTo>
                <a:lnTo>
                  <a:pt x="623400" y="388852"/>
                </a:lnTo>
                <a:cubicBezTo>
                  <a:pt x="505722" y="468353"/>
                  <a:pt x="412229" y="580934"/>
                  <a:pt x="356264" y="713252"/>
                </a:cubicBezTo>
                <a:lnTo>
                  <a:pt x="329777" y="798578"/>
                </a:lnTo>
                <a:lnTo>
                  <a:pt x="0" y="798578"/>
                </a:lnTo>
                <a:lnTo>
                  <a:pt x="1124" y="787436"/>
                </a:lnTo>
                <a:cubicBezTo>
                  <a:pt x="71456" y="443729"/>
                  <a:pt x="308774" y="160849"/>
                  <a:pt x="624611" y="2726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278992" y="5839184"/>
            <a:ext cx="913009" cy="1018817"/>
          </a:xfrm>
          <a:custGeom>
            <a:avLst/>
            <a:gdLst>
              <a:gd name="connsiteX0" fmla="*/ 913009 w 913009"/>
              <a:gd name="connsiteY0" fmla="*/ 0 h 1018817"/>
              <a:gd name="connsiteX1" fmla="*/ 913009 w 913009"/>
              <a:gd name="connsiteY1" fmla="*/ 1018817 h 1018817"/>
              <a:gd name="connsiteX2" fmla="*/ 0 w 913009"/>
              <a:gd name="connsiteY2" fmla="*/ 1018817 h 1018817"/>
              <a:gd name="connsiteX3" fmla="*/ 8195 w 913009"/>
              <a:gd name="connsiteY3" fmla="*/ 965123 h 1018817"/>
              <a:gd name="connsiteX4" fmla="*/ 872760 w 913009"/>
              <a:gd name="connsiteY4" fmla="*/ 10349 h 1018817"/>
            </a:gdLst>
            <a:ahLst/>
            <a:cxnLst/>
            <a:rect l="l" t="t" r="r" b="b"/>
            <a:pathLst>
              <a:path w="913009" h="1018817">
                <a:moveTo>
                  <a:pt x="913009" y="0"/>
                </a:moveTo>
                <a:lnTo>
                  <a:pt x="913009" y="1018817"/>
                </a:lnTo>
                <a:lnTo>
                  <a:pt x="0" y="1018817"/>
                </a:lnTo>
                <a:lnTo>
                  <a:pt x="8195" y="965123"/>
                </a:lnTo>
                <a:cubicBezTo>
                  <a:pt x="101030" y="511452"/>
                  <a:pt x="436314" y="146098"/>
                  <a:pt x="872760" y="10349"/>
                </a:cubicBezTo>
                <a:close/>
              </a:path>
            </a:pathLst>
          </a:custGeom>
          <a:noFill/>
          <a:ln w="317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4242095"/>
            <a:ext cx="366420" cy="525734"/>
          </a:xfrm>
          <a:custGeom>
            <a:avLst/>
            <a:gdLst>
              <a:gd name="connsiteX0" fmla="*/ 103553 w 366420"/>
              <a:gd name="connsiteY0" fmla="*/ 0 h 525734"/>
              <a:gd name="connsiteX1" fmla="*/ 366420 w 366420"/>
              <a:gd name="connsiteY1" fmla="*/ 262867 h 525734"/>
              <a:gd name="connsiteX2" fmla="*/ 103553 w 366420"/>
              <a:gd name="connsiteY2" fmla="*/ 525734 h 525734"/>
              <a:gd name="connsiteX3" fmla="*/ 1234 w 366420"/>
              <a:gd name="connsiteY3" fmla="*/ 505077 h 525734"/>
              <a:gd name="connsiteX4" fmla="*/ 0 w 366420"/>
              <a:gd name="connsiteY4" fmla="*/ 504407 h 525734"/>
              <a:gd name="connsiteX5" fmla="*/ 0 w 366420"/>
              <a:gd name="connsiteY5" fmla="*/ 21327 h 525734"/>
              <a:gd name="connsiteX6" fmla="*/ 1234 w 366420"/>
              <a:gd name="connsiteY6" fmla="*/ 20658 h 525734"/>
              <a:gd name="connsiteX7" fmla="*/ 103553 w 366420"/>
              <a:gd name="connsiteY7" fmla="*/ 0 h 525734"/>
            </a:gdLst>
            <a:ahLst/>
            <a:cxnLst/>
            <a:rect l="l" t="t" r="r" b="b"/>
            <a:pathLst>
              <a:path w="366420" h="525734">
                <a:moveTo>
                  <a:pt x="103553" y="0"/>
                </a:moveTo>
                <a:cubicBezTo>
                  <a:pt x="248730" y="0"/>
                  <a:pt x="366420" y="117690"/>
                  <a:pt x="366420" y="262867"/>
                </a:cubicBezTo>
                <a:cubicBezTo>
                  <a:pt x="366420" y="408044"/>
                  <a:pt x="248730" y="525734"/>
                  <a:pt x="103553" y="525734"/>
                </a:cubicBezTo>
                <a:cubicBezTo>
                  <a:pt x="67259" y="525734"/>
                  <a:pt x="32683" y="518379"/>
                  <a:pt x="1234" y="505077"/>
                </a:cubicBezTo>
                <a:lnTo>
                  <a:pt x="0" y="504407"/>
                </a:lnTo>
                <a:lnTo>
                  <a:pt x="0" y="21327"/>
                </a:lnTo>
                <a:lnTo>
                  <a:pt x="1234" y="20658"/>
                </a:lnTo>
                <a:cubicBezTo>
                  <a:pt x="32683" y="7356"/>
                  <a:pt x="67259" y="0"/>
                  <a:pt x="10355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7856277">
            <a:off x="3316093" y="6637538"/>
            <a:ext cx="292952" cy="299866"/>
          </a:xfrm>
          <a:custGeom>
            <a:avLst/>
            <a:gdLst>
              <a:gd name="connsiteX0" fmla="*/ 45234 w 292952"/>
              <a:gd name="connsiteY0" fmla="*/ 254631 h 299866"/>
              <a:gd name="connsiteX1" fmla="*/ 0 w 292952"/>
              <a:gd name="connsiteY1" fmla="*/ 145426 h 299866"/>
              <a:gd name="connsiteX2" fmla="*/ 94325 w 292952"/>
              <a:gd name="connsiteY2" fmla="*/ 3122 h 299866"/>
              <a:gd name="connsiteX3" fmla="*/ 109791 w 292952"/>
              <a:gd name="connsiteY3" fmla="*/ 0 h 299866"/>
              <a:gd name="connsiteX4" fmla="*/ 162171 w 292952"/>
              <a:gd name="connsiteY4" fmla="*/ 60389 h 299866"/>
              <a:gd name="connsiteX5" fmla="*/ 154440 w 292952"/>
              <a:gd name="connsiteY5" fmla="*/ 58828 h 299866"/>
              <a:gd name="connsiteX6" fmla="*/ 67842 w 292952"/>
              <a:gd name="connsiteY6" fmla="*/ 145426 h 299866"/>
              <a:gd name="connsiteX7" fmla="*/ 154440 w 292952"/>
              <a:gd name="connsiteY7" fmla="*/ 232024 h 299866"/>
              <a:gd name="connsiteX8" fmla="*/ 234233 w 292952"/>
              <a:gd name="connsiteY8" fmla="*/ 179134 h 299866"/>
              <a:gd name="connsiteX9" fmla="*/ 240074 w 292952"/>
              <a:gd name="connsiteY9" fmla="*/ 150202 h 299866"/>
              <a:gd name="connsiteX10" fmla="*/ 292952 w 292952"/>
              <a:gd name="connsiteY10" fmla="*/ 211164 h 299866"/>
              <a:gd name="connsiteX11" fmla="*/ 263645 w 292952"/>
              <a:gd name="connsiteY11" fmla="*/ 254631 h 299866"/>
              <a:gd name="connsiteX12" fmla="*/ 154440 w 292952"/>
              <a:gd name="connsiteY12" fmla="*/ 299866 h 299866"/>
              <a:gd name="connsiteX13" fmla="*/ 45234 w 292952"/>
              <a:gd name="connsiteY13" fmla="*/ 254631 h 299866"/>
            </a:gdLst>
            <a:ahLst/>
            <a:cxnLst/>
            <a:rect l="l" t="t" r="r" b="b"/>
            <a:pathLst>
              <a:path w="292952" h="299866">
                <a:moveTo>
                  <a:pt x="45234" y="254631"/>
                </a:moveTo>
                <a:cubicBezTo>
                  <a:pt x="17286" y="226683"/>
                  <a:pt x="0" y="188073"/>
                  <a:pt x="0" y="145426"/>
                </a:cubicBezTo>
                <a:cubicBezTo>
                  <a:pt x="0" y="81454"/>
                  <a:pt x="38894" y="26568"/>
                  <a:pt x="94325" y="3122"/>
                </a:cubicBezTo>
                <a:lnTo>
                  <a:pt x="109791" y="0"/>
                </a:lnTo>
                <a:lnTo>
                  <a:pt x="162171" y="60389"/>
                </a:lnTo>
                <a:lnTo>
                  <a:pt x="154440" y="58828"/>
                </a:lnTo>
                <a:cubicBezTo>
                  <a:pt x="106613" y="58828"/>
                  <a:pt x="67842" y="97599"/>
                  <a:pt x="67842" y="145426"/>
                </a:cubicBezTo>
                <a:cubicBezTo>
                  <a:pt x="67842" y="193253"/>
                  <a:pt x="106613" y="232024"/>
                  <a:pt x="154440" y="232024"/>
                </a:cubicBezTo>
                <a:cubicBezTo>
                  <a:pt x="190310" y="232024"/>
                  <a:pt x="221086" y="210215"/>
                  <a:pt x="234233" y="179134"/>
                </a:cubicBezTo>
                <a:lnTo>
                  <a:pt x="240074" y="150202"/>
                </a:lnTo>
                <a:lnTo>
                  <a:pt x="292952" y="211164"/>
                </a:lnTo>
                <a:lnTo>
                  <a:pt x="263645" y="254631"/>
                </a:lnTo>
                <a:cubicBezTo>
                  <a:pt x="235697" y="282580"/>
                  <a:pt x="197088" y="299866"/>
                  <a:pt x="154440" y="299866"/>
                </a:cubicBezTo>
                <a:cubicBezTo>
                  <a:pt x="111793" y="299866"/>
                  <a:pt x="73182" y="282580"/>
                  <a:pt x="45234" y="25463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01536" y="170144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489315" y="234883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598274" y="285276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用户管理与搜索管理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426335" y="400522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714749" y="475612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765288" y="510447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UI 设计与前端</a:t>
            </a: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设计</a:t>
            </a:r>
            <a:endParaRPr kumimoji="1" lang="zh-CN" altLang="en-US" sz="2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3389828" y="411888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639507" y="476818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11636" y="515718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曲库管理与歌单管理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6854" y="258690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000" b="1"/>
              <a:t>功能整体组织与架构</a:t>
            </a:r>
            <a:endParaRPr kumimoji="1" lang="zh-CN" altLang="en-US" sz="2000" b="1"/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1701165"/>
            <a:ext cx="11520805" cy="3462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6854" y="261230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服务层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762000"/>
            <a:ext cx="7706995" cy="5408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370" y="1196975"/>
            <a:ext cx="2985135" cy="2020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11035" y="3861435"/>
            <a:ext cx="5171440" cy="15278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b="1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·</a:t>
            </a:r>
            <a:r>
              <a:rPr lang="zh-CN" altLang="en-US" sz="18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功能：曲库管理，标签管理，歌单管理</a:t>
            </a:r>
            <a:endParaRPr lang="zh-CN" altLang="en-US" sz="18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b="1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·</a:t>
            </a:r>
            <a:r>
              <a:rPr lang="zh-CN" altLang="en-US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丰富的服务接口实现，根据窗体逻辑层的需要即时补充相应服务逻辑</a:t>
            </a:r>
            <a:endParaRPr lang="zh-CN" altLang="en-US" sz="18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800" b="1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·</a:t>
            </a:r>
            <a:r>
              <a:rPr lang="zh-CN" altLang="en-US" sz="18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创新点：异步处理，函数重载等等</a:t>
            </a:r>
            <a:endParaRPr lang="zh-CN" altLang="en-US" sz="18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95550" y="623752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8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SonglistService.cs</a:t>
            </a:r>
            <a:endParaRPr lang="en-US" altLang="zh-CN" sz="18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43925" y="328540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80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SongList.cs</a:t>
            </a:r>
            <a:endParaRPr lang="en-US" altLang="zh-CN" sz="180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数据库层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1070" y="909320"/>
            <a:ext cx="3505200" cy="4655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70" y="981075"/>
            <a:ext cx="3656965" cy="4412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31990" y="580572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8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SongRepository.cs</a:t>
            </a:r>
            <a:endParaRPr lang="en-US" altLang="zh-CN" sz="18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765175"/>
            <a:ext cx="4281805" cy="3467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4221480"/>
            <a:ext cx="3932555" cy="1873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5415" y="617402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800">
                <a:gradFill>
                  <a:gsLst>
                    <a:gs pos="25000">
                      <a:srgbClr val="3F3E94"/>
                    </a:gs>
                    <a:gs pos="75000">
                      <a:srgbClr val="B8C1F4"/>
                    </a:gs>
                    <a:gs pos="0">
                      <a:srgbClr val="121B58"/>
                    </a:gs>
                    <a:gs pos="100000">
                      <a:srgbClr val="EADEFB"/>
                    </a:gs>
                  </a:gsLst>
                  <a:lin ang="189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数据库架构</a:t>
            </a:r>
            <a:endParaRPr lang="zh-CN" altLang="en-US" sz="1800">
              <a:gradFill>
                <a:gsLst>
                  <a:gs pos="25000">
                    <a:srgbClr val="3F3E94"/>
                  </a:gs>
                  <a:gs pos="75000">
                    <a:srgbClr val="B8C1F4"/>
                  </a:gs>
                  <a:gs pos="0">
                    <a:srgbClr val="121B58"/>
                  </a:gs>
                  <a:gs pos="100000">
                    <a:srgbClr val="EADEFB"/>
                  </a:gs>
                </a:gsLst>
                <a:lin ang="189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794" y="1315258"/>
            <a:ext cx="4003759" cy="4003759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87493" y="2981084"/>
            <a:ext cx="863886" cy="863886"/>
          </a:xfrm>
          <a:prstGeom prst="ellipse">
            <a:avLst/>
          </a:prstGeom>
          <a:gradFill>
            <a:gsLst>
              <a:gs pos="28000">
                <a:schemeClr val="accent2"/>
              </a:gs>
              <a:gs pos="76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>
            <a:outerShdw blurRad="50800" dist="38100" dir="2700000" algn="tl" rotWithShape="0">
              <a:schemeClr val="accent3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36239" y="2933128"/>
            <a:ext cx="966394" cy="966394"/>
          </a:xfrm>
          <a:prstGeom prst="ellipse">
            <a:avLst/>
          </a:prstGeom>
          <a:noFill/>
          <a:ln w="12700" cap="flat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9000">
                  <a:schemeClr val="accent2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896575" y="2431496"/>
            <a:ext cx="45720" cy="4572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76200" algn="ctr" rotWithShape="0">
              <a:schemeClr val="accent1">
                <a:lumMod val="20000"/>
                <a:lumOff val="8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896575" y="4370315"/>
            <a:ext cx="45720" cy="4572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76200" algn="ctr" rotWithShape="0">
              <a:schemeClr val="accent2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90217" y="2496146"/>
            <a:ext cx="1855238" cy="1855238"/>
          </a:xfrm>
          <a:prstGeom prst="ellipse">
            <a:avLst/>
          </a:prstGeom>
          <a:noFill/>
          <a:ln w="12700" cap="flat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49000">
                  <a:schemeClr val="accent2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1"/>
            </p:custDataLst>
          </p:nvPr>
        </p:nvSpPr>
        <p:spPr>
          <a:xfrm>
            <a:off x="4443804" y="1384182"/>
            <a:ext cx="587948" cy="587946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6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2"/>
            </p:custDataLst>
          </p:nvPr>
        </p:nvSpPr>
        <p:spPr>
          <a:xfrm>
            <a:off x="4517372" y="1485195"/>
            <a:ext cx="440810" cy="3859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4443804" y="3129794"/>
            <a:ext cx="587948" cy="587946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76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4"/>
            </p:custDataLst>
          </p:nvPr>
        </p:nvSpPr>
        <p:spPr>
          <a:xfrm>
            <a:off x="4565641" y="3251631"/>
            <a:ext cx="344274" cy="34427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4443804" y="4875404"/>
            <a:ext cx="587948" cy="587946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6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3745455" y="3423765"/>
            <a:ext cx="596749" cy="2"/>
          </a:xfrm>
          <a:prstGeom prst="straightConnector1">
            <a:avLst/>
          </a:prstGeom>
          <a:noFill/>
          <a:ln w="38100" cap="sq">
            <a:solidFill>
              <a:schemeClr val="accent1"/>
            </a:solidFill>
            <a:prstDash val="sysDot"/>
            <a:miter/>
            <a:tailEnd type="triangle"/>
          </a:ln>
        </p:spPr>
      </p:cxnSp>
      <p:cxnSp>
        <p:nvCxnSpPr>
          <p:cNvPr id="15" name="标题 1"/>
          <p:cNvCxnSpPr/>
          <p:nvPr/>
        </p:nvCxnSpPr>
        <p:spPr>
          <a:xfrm flipV="1">
            <a:off x="3473762" y="1678155"/>
            <a:ext cx="868442" cy="1089684"/>
          </a:xfrm>
          <a:prstGeom prst="straightConnector1">
            <a:avLst/>
          </a:prstGeom>
          <a:noFill/>
          <a:ln w="38100" cap="sq">
            <a:solidFill>
              <a:schemeClr val="accent2"/>
            </a:solidFill>
            <a:prstDash val="sysDot"/>
            <a:miter/>
            <a:tailEnd type="triangle"/>
          </a:ln>
        </p:spPr>
      </p:cxnSp>
      <p:cxnSp>
        <p:nvCxnSpPr>
          <p:cNvPr id="16" name="标题 1"/>
          <p:cNvCxnSpPr/>
          <p:nvPr/>
        </p:nvCxnSpPr>
        <p:spPr>
          <a:xfrm>
            <a:off x="3473762" y="4079691"/>
            <a:ext cx="868442" cy="1089686"/>
          </a:xfrm>
          <a:prstGeom prst="straightConnector1">
            <a:avLst/>
          </a:prstGeom>
          <a:noFill/>
          <a:ln w="38100" cap="sq">
            <a:solidFill>
              <a:schemeClr val="accent2"/>
            </a:solidFill>
            <a:prstDash val="sysDot"/>
            <a:miter/>
            <a:tailEnd type="triangle"/>
          </a:ln>
        </p:spPr>
      </p:cxnSp>
      <p:sp>
        <p:nvSpPr>
          <p:cNvPr id="17" name="标题 1"/>
          <p:cNvSpPr txBox="1"/>
          <p:nvPr>
            <p:custDataLst>
              <p:tags r:id="rId6"/>
            </p:custDataLst>
          </p:nvPr>
        </p:nvSpPr>
        <p:spPr>
          <a:xfrm flipH="1" flipV="1">
            <a:off x="4565641" y="5002793"/>
            <a:ext cx="344274" cy="33316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867740" y="5455004"/>
            <a:ext cx="1990331" cy="199033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7"/>
            </p:custDataLst>
          </p:nvPr>
        </p:nvSpPr>
        <p:spPr>
          <a:xfrm>
            <a:off x="5327445" y="1278968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4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8"/>
            </p:custDataLst>
          </p:nvPr>
        </p:nvSpPr>
        <p:spPr>
          <a:xfrm>
            <a:off x="5556670" y="1368383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多表关联设计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9"/>
            </p:custDataLst>
          </p:nvPr>
        </p:nvSpPr>
        <p:spPr>
          <a:xfrm>
            <a:off x="5327445" y="3013233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0"/>
            </p:custDataLst>
          </p:nvPr>
        </p:nvSpPr>
        <p:spPr>
          <a:xfrm>
            <a:off x="5556670" y="3102648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复合主键设计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1"/>
            </p:custDataLst>
          </p:nvPr>
        </p:nvSpPr>
        <p:spPr>
          <a:xfrm>
            <a:off x="5327445" y="4747498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4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2"/>
            </p:custDataLst>
          </p:nvPr>
        </p:nvSpPr>
        <p:spPr>
          <a:xfrm>
            <a:off x="5556670" y="4836913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异步实现设计</a:t>
            </a:r>
            <a:endParaRPr kumimoji="1" lang="zh-CN" altLang="en-US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5" name="标题 1"/>
          <p:cNvSpPr txBox="1"/>
          <p:nvPr>
            <p:custDataLst>
              <p:tags r:id="rId13"/>
            </p:custDataLst>
          </p:nvPr>
        </p:nvSpPr>
        <p:spPr>
          <a:xfrm>
            <a:off x="5342371" y="2134756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数据库采用多表关联设计，包括 SongTags、SonglistSongs 等表，实现数据的高效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检索、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存储与管理。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14"/>
            </p:custDataLst>
          </p:nvPr>
        </p:nvSpPr>
        <p:spPr>
          <a:xfrm>
            <a:off x="5342371" y="3869021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采用复合主键设计保证数据唯一性，避免数据重复，确保数据的准确性和完整性。</a:t>
            </a: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5"/>
            </p:custDataLst>
          </p:nvPr>
        </p:nvSpPr>
        <p:spPr>
          <a:xfrm>
            <a:off x="5342371" y="5603285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一些曲库管理功能采用异步实现，以防止临界区资源冲突，便于数据库管理的准确性与高效性。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  <a:sym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层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设计亮点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窗体逻辑层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805180"/>
            <a:ext cx="3606165" cy="51225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9515" y="6021620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400">
                <a:latin typeface="Arial" panose="020B0604020202020204" pitchFamily="34" charset="0"/>
                <a:ea typeface="微软雅黑" panose="020B0503020204020204" charset="-122"/>
              </a:rPr>
              <a:t>AdminForm.cs</a:t>
            </a:r>
            <a:endParaRPr lang="en-US" altLang="zh-CN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7260" y="6453505"/>
            <a:ext cx="683895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6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提供丰富的异常处理机制，友好的用户引导（</a:t>
            </a:r>
            <a:r>
              <a:rPr lang="en-US" altLang="zh-CN" sz="16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MessageBox</a:t>
            </a:r>
            <a:r>
              <a:rPr lang="zh-CN" altLang="en-US" sz="1600">
                <a:gradFill>
                  <a:gsLst>
                    <a:gs pos="50000">
                      <a:srgbClr val="3474CB"/>
                    </a:gs>
                    <a:gs pos="0">
                      <a:srgbClr val="03BEC1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）服务</a:t>
            </a:r>
            <a:endParaRPr lang="zh-CN" altLang="en-US" sz="1600">
              <a:gradFill>
                <a:gsLst>
                  <a:gs pos="50000">
                    <a:srgbClr val="3474CB"/>
                  </a:gs>
                  <a:gs pos="0">
                    <a:srgbClr val="03BEC1"/>
                  </a:gs>
                  <a:gs pos="100000">
                    <a:srgbClr val="8E52DF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340" y="946785"/>
            <a:ext cx="3741420" cy="45840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23385" y="5733330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400">
                <a:latin typeface="Arial" panose="020B0604020202020204" pitchFamily="34" charset="0"/>
                <a:ea typeface="微软雅黑" panose="020B0503020204020204" charset="-122"/>
              </a:rPr>
              <a:t>CreateSongListForm.cs</a:t>
            </a:r>
            <a:endParaRPr lang="en-US" altLang="zh-CN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35" y="45085"/>
            <a:ext cx="2719705" cy="36372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83880" y="3682280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400">
                <a:latin typeface="Arial" panose="020B0604020202020204" pitchFamily="34" charset="0"/>
                <a:ea typeface="微软雅黑" panose="020B0503020204020204" charset="-122"/>
              </a:rPr>
              <a:t>Settings.cs</a:t>
            </a:r>
            <a:endParaRPr lang="en-US" altLang="zh-CN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080" y="3933190"/>
            <a:ext cx="2504440" cy="2127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67980" y="6093375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400">
                <a:latin typeface="Arial" panose="020B0604020202020204" pitchFamily="34" charset="0"/>
                <a:ea typeface="微软雅黑" panose="020B0503020204020204" charset="-122"/>
              </a:rPr>
              <a:t>MessageForm.cs</a:t>
            </a:r>
            <a:endParaRPr lang="en-US" altLang="zh-CN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10403840" y="2205355"/>
            <a:ext cx="923925" cy="287147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/>
            <a:r>
              <a:rPr lang="en-US" altLang="zh-CN" sz="20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</a:rPr>
              <a:t>.</a:t>
            </a:r>
            <a:endParaRPr lang="en-US" altLang="zh-CN" sz="2000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097" y="2871712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UI </a:t>
            </a:r>
            <a:r>
              <a:rPr kumimoji="1" lang="en-US" altLang="zh-CN" sz="6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设计与前端</a:t>
            </a:r>
            <a:r>
              <a:rPr kumimoji="1" lang="zh-CN" altLang="en-US" sz="6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</a:t>
            </a:r>
            <a:endParaRPr kumimoji="1" lang="zh-CN" altLang="en-US" sz="60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2935" y="387350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2130870" y="1418014"/>
            <a:ext cx="440775" cy="42655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610937" y="1418014"/>
            <a:ext cx="461105" cy="42655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39114" y="28525"/>
            <a:ext cx="2847902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UI</a:t>
            </a:r>
            <a:r>
              <a:rPr kumimoji="1" lang="zh-CN" altLang="en-US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设计：原型图</a:t>
            </a:r>
            <a:endParaRPr kumimoji="1" lang="zh-CN" altLang="en-US" sz="1600" dirty="0"/>
          </a:p>
        </p:txBody>
      </p:sp>
      <p:sp>
        <p:nvSpPr>
          <p:cNvPr id="19" name="标题 1"/>
          <p:cNvSpPr txBox="1"/>
          <p:nvPr/>
        </p:nvSpPr>
        <p:spPr>
          <a:xfrm>
            <a:off x="110414" y="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53015" y="19139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326911" y="26554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" r="1495" b="3148"/>
          <a:stretch>
            <a:fillRect/>
          </a:stretch>
        </p:blipFill>
        <p:spPr>
          <a:xfrm>
            <a:off x="733181" y="503261"/>
            <a:ext cx="10819705" cy="63262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14" y="581727"/>
            <a:ext cx="5194800" cy="6052194"/>
          </a:xfrm>
          <a:prstGeom prst="rect">
            <a:avLst/>
          </a:prstGeom>
        </p:spPr>
      </p:pic>
      <p:sp>
        <p:nvSpPr>
          <p:cNvPr id="17" name="标题 1"/>
          <p:cNvSpPr txBox="1"/>
          <p:nvPr/>
        </p:nvSpPr>
        <p:spPr>
          <a:xfrm>
            <a:off x="621439" y="0"/>
            <a:ext cx="1610773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400" b="1" dirty="0"/>
              <a:t>前端结构</a:t>
            </a:r>
            <a:endParaRPr kumimoji="1" lang="zh-CN" altLang="en-US" sz="2400" b="1" dirty="0"/>
          </a:p>
        </p:txBody>
      </p:sp>
      <p:sp>
        <p:nvSpPr>
          <p:cNvPr id="18" name="标题 1"/>
          <p:cNvSpPr txBox="1"/>
          <p:nvPr/>
        </p:nvSpPr>
        <p:spPr>
          <a:xfrm>
            <a:off x="109085" y="50365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51686" y="241759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325582" y="315912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72" y="2111277"/>
            <a:ext cx="6611021" cy="4423330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  <p:sp>
        <p:nvSpPr>
          <p:cNvPr id="2" name="矩形 1"/>
          <p:cNvSpPr/>
          <p:nvPr/>
        </p:nvSpPr>
        <p:spPr>
          <a:xfrm>
            <a:off x="5629834" y="2250142"/>
            <a:ext cx="6176684" cy="4186518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630" y="2387127"/>
            <a:ext cx="5770847" cy="3850855"/>
          </a:xfrm>
          <a:prstGeom prst="rect">
            <a:avLst/>
          </a:prstGeom>
          <a:ln w="76200">
            <a:solidFill>
              <a:srgbClr val="DAE8FC"/>
            </a:solidFill>
          </a:ln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93" y="2840715"/>
            <a:ext cx="4134813" cy="2587338"/>
          </a:xfrm>
          <a:prstGeom prst="rect">
            <a:avLst/>
          </a:prstGeom>
          <a:ln w="76200">
            <a:solidFill>
              <a:srgbClr val="DAE8FC"/>
            </a:solidFill>
          </a:ln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585" y="4909744"/>
            <a:ext cx="3806831" cy="321595"/>
          </a:xfrm>
          <a:prstGeom prst="rect">
            <a:avLst/>
          </a:prstGeom>
          <a:ln w="76200">
            <a:solidFill>
              <a:srgbClr val="FFF2CC"/>
            </a:solidFill>
          </a:ln>
        </p:spPr>
      </p:pic>
      <p:cxnSp>
        <p:nvCxnSpPr>
          <p:cNvPr id="40" name="直接箭头连接符 39"/>
          <p:cNvCxnSpPr/>
          <p:nvPr/>
        </p:nvCxnSpPr>
        <p:spPr>
          <a:xfrm flipV="1">
            <a:off x="4177553" y="2374705"/>
            <a:ext cx="1635095" cy="12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3744052" y="3484508"/>
            <a:ext cx="3453561" cy="15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/>
          <p:cNvCxnSpPr/>
          <p:nvPr/>
        </p:nvCxnSpPr>
        <p:spPr>
          <a:xfrm>
            <a:off x="3417663" y="1646203"/>
            <a:ext cx="1871513" cy="482261"/>
          </a:xfrm>
          <a:prstGeom prst="bentConnector3">
            <a:avLst>
              <a:gd name="adj1" fmla="val 768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/>
          <p:cNvCxnSpPr>
            <a:endCxn id="58" idx="1"/>
          </p:cNvCxnSpPr>
          <p:nvPr/>
        </p:nvCxnSpPr>
        <p:spPr>
          <a:xfrm flipV="1">
            <a:off x="3621741" y="5070542"/>
            <a:ext cx="3739844" cy="664057"/>
          </a:xfrm>
          <a:prstGeom prst="bentConnector3">
            <a:avLst>
              <a:gd name="adj1" fmla="val 346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9024981" y="499488"/>
            <a:ext cx="2967312" cy="13849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b="1" dirty="0"/>
              <a:t>  </a:t>
            </a:r>
            <a:r>
              <a:rPr lang="en-US" altLang="zh-CN" sz="1400" b="1" dirty="0" err="1"/>
              <a:t>FormUtils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一些窗体设置通用工具：</a:t>
            </a:r>
            <a:endParaRPr lang="en-US" altLang="zh-CN" sz="1400" b="1" dirty="0"/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- </a:t>
            </a:r>
            <a:r>
              <a:rPr lang="zh-CN" altLang="en-US" sz="1400" dirty="0"/>
              <a:t>BHColor.cs 色彩类 </a:t>
            </a:r>
            <a:r>
              <a:rPr lang="en-US" altLang="zh-CN" sz="1400" dirty="0"/>
              <a:t>                    </a:t>
            </a:r>
            <a:endParaRPr lang="en-US" altLang="zh-CN" sz="1400" dirty="0"/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- </a:t>
            </a:r>
            <a:r>
              <a:rPr lang="zh-CN" altLang="en-US" sz="1400" dirty="0"/>
              <a:t>FormStyle.cs 窗体样式</a:t>
            </a:r>
            <a:endParaRPr lang="en-US" altLang="zh-CN" sz="1400" dirty="0"/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- </a:t>
            </a:r>
            <a:r>
              <a:rPr lang="zh-CN" altLang="en-US" sz="1400" dirty="0"/>
              <a:t>MouseMove.cs 鼠标移动窗体    </a:t>
            </a:r>
            <a:endParaRPr lang="en-US" altLang="zh-CN" sz="1400" dirty="0"/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- </a:t>
            </a:r>
            <a:r>
              <a:rPr lang="zh-CN" altLang="en-US" sz="1400" dirty="0"/>
              <a:t>StarControl.cs 收藏控制类 </a:t>
            </a:r>
            <a:endParaRPr lang="en-US" altLang="zh-CN" sz="1400" dirty="0"/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- </a:t>
            </a:r>
            <a:r>
              <a:rPr lang="zh-CN" altLang="en-US" sz="1400" dirty="0"/>
              <a:t>TextScroller.cs 文本框内容滚动</a:t>
            </a:r>
            <a:endParaRPr lang="zh-CN" altLang="en-US" sz="1400" dirty="0"/>
          </a:p>
        </p:txBody>
      </p:sp>
      <p:sp>
        <p:nvSpPr>
          <p:cNvPr id="105" name="文本框 104"/>
          <p:cNvSpPr txBox="1"/>
          <p:nvPr/>
        </p:nvSpPr>
        <p:spPr>
          <a:xfrm>
            <a:off x="5289176" y="553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5288468" y="498331"/>
            <a:ext cx="37365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8</a:t>
            </a:r>
            <a:r>
              <a:rPr lang="zh-CN" altLang="en-US" dirty="0"/>
              <a:t>个页面</a:t>
            </a:r>
            <a:endParaRPr lang="en-US" altLang="zh-CN" dirty="0"/>
          </a:p>
          <a:p>
            <a:r>
              <a:rPr lang="en-US" altLang="zh-CN" b="1" dirty="0"/>
              <a:t>10</a:t>
            </a:r>
            <a:r>
              <a:rPr lang="zh-CN" altLang="en-US" dirty="0"/>
              <a:t>个框架型自定义控件</a:t>
            </a:r>
            <a:endParaRPr lang="en-US" altLang="zh-CN" dirty="0"/>
          </a:p>
          <a:p>
            <a:r>
              <a:rPr lang="en-US" altLang="zh-CN" b="1" dirty="0"/>
              <a:t>12</a:t>
            </a:r>
            <a:r>
              <a:rPr lang="zh-CN" altLang="en-US" dirty="0"/>
              <a:t>个基础自定义控件</a:t>
            </a:r>
            <a:endParaRPr lang="en-US" altLang="zh-CN" dirty="0"/>
          </a:p>
          <a:p>
            <a:r>
              <a:rPr lang="zh-CN" altLang="en-US" sz="1600" dirty="0"/>
              <a:t>使用封装的自定义控件、嵌套的结构</a:t>
            </a:r>
            <a:endParaRPr lang="en-US" altLang="zh-CN" sz="1600" dirty="0"/>
          </a:p>
          <a:p>
            <a:r>
              <a:rPr lang="zh-CN" altLang="en-US" sz="1600" dirty="0"/>
              <a:t>提高复用率与可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维护性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，提升开发效率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36554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3007894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33073" y="2228235"/>
            <a:ext cx="493857" cy="43236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60745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85924" y="2197488"/>
            <a:ext cx="493857" cy="49385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486858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412037" y="2215991"/>
            <a:ext cx="493857" cy="45685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异常处理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85" y="3298150"/>
            <a:ext cx="6436210" cy="182371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04839" y="810906"/>
            <a:ext cx="7463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使用</a:t>
            </a:r>
            <a:r>
              <a:rPr lang="en-US" altLang="zh-CN" sz="1600" dirty="0"/>
              <a:t>try-catch</a:t>
            </a:r>
            <a:r>
              <a:rPr lang="zh-CN" altLang="en-US" sz="1600" dirty="0"/>
              <a:t>语句防止异常，制作</a:t>
            </a:r>
            <a:r>
              <a:rPr lang="en-US" altLang="zh-CN" sz="1600" dirty="0" err="1"/>
              <a:t>MessageForm</a:t>
            </a:r>
            <a:r>
              <a:rPr lang="zh-CN" altLang="en-US" sz="1600" dirty="0"/>
              <a:t>包装反馈一些潜在的异常情况。</a:t>
            </a:r>
            <a:endParaRPr lang="en-US" altLang="zh-CN" sz="16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5" y="5115629"/>
            <a:ext cx="6420696" cy="1705817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92485" y="1357893"/>
            <a:ext cx="1998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一些</a:t>
            </a:r>
            <a:r>
              <a:rPr lang="en-US" altLang="zh-CN" sz="1600" dirty="0"/>
              <a:t>try-catch</a:t>
            </a:r>
            <a:r>
              <a:rPr lang="zh-CN" altLang="en-US" sz="1600" dirty="0"/>
              <a:t>语句</a:t>
            </a:r>
            <a:endParaRPr lang="en-US" altLang="zh-CN" sz="1600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9" y="2531821"/>
            <a:ext cx="6231841" cy="71882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99" y="1769328"/>
            <a:ext cx="6231841" cy="69986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842931" y="1396407"/>
            <a:ext cx="1225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反馈包装</a:t>
            </a:r>
            <a:endParaRPr lang="zh-CN" altLang="en-US" dirty="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94" y="6250008"/>
            <a:ext cx="2314898" cy="371527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46" y="4926310"/>
            <a:ext cx="2412451" cy="153004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" b="1"/>
          <a:stretch>
            <a:fillRect/>
          </a:stretch>
        </p:blipFill>
        <p:spPr>
          <a:xfrm>
            <a:off x="9599180" y="4054456"/>
            <a:ext cx="2357738" cy="153004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74" y="2695901"/>
            <a:ext cx="2412450" cy="164950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068" y="1699157"/>
            <a:ext cx="2432849" cy="16495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411" y="127747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46395" y="5635812"/>
            <a:ext cx="248387" cy="2690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43529" y="5630673"/>
            <a:ext cx="267912" cy="267912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05330" y="5618480"/>
            <a:ext cx="934720" cy="280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solidFill>
                  <a:schemeClr val="bg1"/>
                </a:solidFill>
              </a:rPr>
              <a:t>第四小组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94297" y="5624250"/>
            <a:ext cx="899351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443099" y="5624250"/>
            <a:ext cx="6795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126865" y="5626100"/>
            <a:ext cx="1588770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2025.5.14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55370" y="1988820"/>
            <a:ext cx="7146290" cy="8839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Software Architecture Final Project </a:t>
            </a:r>
            <a:endParaRPr kumimoji="1" lang="zh-CN" altLang="en-US" sz="2800"/>
          </a:p>
          <a:p>
            <a:pPr algn="l">
              <a:lnSpc>
                <a:spcPct val="110000"/>
              </a:lnSpc>
            </a:pPr>
            <a:endParaRPr kumimoji="1" lang="zh-CN" altLang="en-US" sz="2800"/>
          </a:p>
        </p:txBody>
      </p:sp>
      <p:sp>
        <p:nvSpPr>
          <p:cNvPr id="22" name="标题 1"/>
          <p:cNvSpPr txBox="1"/>
          <p:nvPr/>
        </p:nvSpPr>
        <p:spPr>
          <a:xfrm>
            <a:off x="1488937" y="2060961"/>
            <a:ext cx="8770166" cy="2420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22935" y="387350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235" y="2871470"/>
            <a:ext cx="5913755" cy="2089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项目整体需求与架构说明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6265" y="401955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3912235" y="3811270"/>
            <a:ext cx="5197475" cy="198056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701865" y="1411076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122045" y="1410970"/>
            <a:ext cx="4933315" cy="198056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631315" y="1786255"/>
            <a:ext cx="4273550" cy="15900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基于 C#   WinForms 框架 + SunnyUI 控件库开发的本地音乐播放器，为用户提供简洁、实用且可扩展的音乐播放体验，支持多种功能。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631315" y="1485265"/>
            <a:ext cx="3960495" cy="3378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本地音乐播放器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367530" y="4364990"/>
            <a:ext cx="4538345" cy="11125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/>
              <a:t>本应用覆盖了</a:t>
            </a:r>
            <a:r>
              <a:rPr kumimoji="1" lang="zh-CN" altLang="en-US" b="1"/>
              <a:t>用户系统、播放系统、歌单系统、曲库系统、搜索系统、管理员系统</a:t>
            </a:r>
            <a:r>
              <a:rPr kumimoji="1" lang="zh-CN" altLang="en-US"/>
              <a:t>等多种音乐播放器常用功能模块，功能齐全丰富。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4367530" y="3811270"/>
            <a:ext cx="3960495" cy="4756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功能丰富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7176440" y="1988976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项目主页面采用 SunnyUI 构建，风格现代简洁，整体界面美观、响应迅速，适配多种用户使用习惯。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7177079" y="1244672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界面友好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660400" y="2064341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 rot="7200000">
            <a:off x="1058100" y="1310847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959640" y="2315937"/>
            <a:ext cx="300422" cy="27791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6248128" y="2064341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 rot="7200000">
            <a:off x="6645828" y="1310847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6547368" y="2304681"/>
            <a:ext cx="300422" cy="30042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3450253" y="4464627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 rot="7200000">
            <a:off x="3847953" y="3706375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3749494" y="4721475"/>
            <a:ext cx="300422" cy="272367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系统概述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46871" y="4964430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660400" y="4764101"/>
            <a:ext cx="2858766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313815" y="3493135"/>
            <a:ext cx="8991600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60132" y="3292846"/>
            <a:ext cx="2858768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2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46871" y="2021920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1821591"/>
            <a:ext cx="2858766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58009" y="5053060"/>
            <a:ext cx="463548" cy="40582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86835" y="2096120"/>
            <a:ext cx="405898" cy="46354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857742" y="3578197"/>
            <a:ext cx="463548" cy="42025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685439" y="5064803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通过这些技术，系统具备良好的可维护性和扩展性，能够为未来功能升级与优化打下坚实基础。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460500" y="3593465"/>
            <a:ext cx="7300595" cy="9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面向对象设计 (OOP)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LINQ 查询</a:t>
            </a: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技术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文件操作技术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正则表达式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异步编程 (Async/Await)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多媒体音频处理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3685439" y="2122293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开发语言：C#  ；UI 库：SunnyUI；数据库：MySQL</a:t>
            </a:r>
            <a:endParaRPr kumimoji="1" lang="zh-CN" altLang="en-US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120039" y="26429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技术选型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2939" y="40780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关键技术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0039" y="56020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技术优势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技术栈与关键技术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14" y="581727"/>
            <a:ext cx="5194800" cy="6052194"/>
          </a:xfrm>
          <a:prstGeom prst="rect">
            <a:avLst/>
          </a:prstGeom>
        </p:spPr>
      </p:pic>
      <p:sp>
        <p:nvSpPr>
          <p:cNvPr id="17" name="标题 1"/>
          <p:cNvSpPr txBox="1"/>
          <p:nvPr/>
        </p:nvSpPr>
        <p:spPr>
          <a:xfrm>
            <a:off x="621439" y="0"/>
            <a:ext cx="1610773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400" b="1" dirty="0"/>
              <a:t>前端结构</a:t>
            </a:r>
            <a:endParaRPr kumimoji="1" lang="zh-CN" altLang="en-US" sz="2400" b="1" dirty="0"/>
          </a:p>
        </p:txBody>
      </p:sp>
      <p:sp>
        <p:nvSpPr>
          <p:cNvPr id="18" name="标题 1"/>
          <p:cNvSpPr txBox="1"/>
          <p:nvPr/>
        </p:nvSpPr>
        <p:spPr>
          <a:xfrm>
            <a:off x="109085" y="50365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51686" y="241759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325582" y="315912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72" y="2111277"/>
            <a:ext cx="6611021" cy="4423330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  <p:sp>
        <p:nvSpPr>
          <p:cNvPr id="2" name="矩形 1"/>
          <p:cNvSpPr/>
          <p:nvPr/>
        </p:nvSpPr>
        <p:spPr>
          <a:xfrm>
            <a:off x="5629834" y="2250142"/>
            <a:ext cx="6176684" cy="4186518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630" y="2387127"/>
            <a:ext cx="5770847" cy="3850855"/>
          </a:xfrm>
          <a:prstGeom prst="rect">
            <a:avLst/>
          </a:prstGeom>
          <a:ln w="76200">
            <a:solidFill>
              <a:srgbClr val="DAE8FC"/>
            </a:solidFill>
          </a:ln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93" y="2840715"/>
            <a:ext cx="4134813" cy="2587338"/>
          </a:xfrm>
          <a:prstGeom prst="rect">
            <a:avLst/>
          </a:prstGeom>
          <a:ln w="76200">
            <a:solidFill>
              <a:srgbClr val="DAE8FC"/>
            </a:solidFill>
          </a:ln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585" y="4909744"/>
            <a:ext cx="3806831" cy="321595"/>
          </a:xfrm>
          <a:prstGeom prst="rect">
            <a:avLst/>
          </a:prstGeom>
          <a:ln w="76200">
            <a:solidFill>
              <a:srgbClr val="FFF2CC"/>
            </a:solidFill>
          </a:ln>
        </p:spPr>
      </p:pic>
      <p:cxnSp>
        <p:nvCxnSpPr>
          <p:cNvPr id="40" name="直接箭头连接符 39"/>
          <p:cNvCxnSpPr/>
          <p:nvPr/>
        </p:nvCxnSpPr>
        <p:spPr>
          <a:xfrm flipV="1">
            <a:off x="4177553" y="2374705"/>
            <a:ext cx="1635095" cy="12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3744052" y="3484508"/>
            <a:ext cx="3453561" cy="15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/>
          <p:cNvCxnSpPr/>
          <p:nvPr/>
        </p:nvCxnSpPr>
        <p:spPr>
          <a:xfrm>
            <a:off x="3417663" y="1646203"/>
            <a:ext cx="1871513" cy="482261"/>
          </a:xfrm>
          <a:prstGeom prst="bentConnector3">
            <a:avLst>
              <a:gd name="adj1" fmla="val 768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/>
          <p:cNvCxnSpPr>
            <a:endCxn id="58" idx="1"/>
          </p:cNvCxnSpPr>
          <p:nvPr/>
        </p:nvCxnSpPr>
        <p:spPr>
          <a:xfrm flipV="1">
            <a:off x="3621741" y="5070542"/>
            <a:ext cx="3739844" cy="664057"/>
          </a:xfrm>
          <a:prstGeom prst="bentConnector3">
            <a:avLst>
              <a:gd name="adj1" fmla="val 346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9024981" y="499488"/>
            <a:ext cx="2967312" cy="13849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b="1" dirty="0"/>
              <a:t>  </a:t>
            </a:r>
            <a:r>
              <a:rPr lang="en-US" altLang="zh-CN" sz="1400" b="1" dirty="0" err="1"/>
              <a:t>FormUtils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一些窗体设置通用工具：</a:t>
            </a:r>
            <a:endParaRPr lang="en-US" altLang="zh-CN" sz="1400" b="1" dirty="0"/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- </a:t>
            </a:r>
            <a:r>
              <a:rPr lang="zh-CN" altLang="en-US" sz="1400" dirty="0"/>
              <a:t>BHColor.cs 色彩类 </a:t>
            </a:r>
            <a:r>
              <a:rPr lang="en-US" altLang="zh-CN" sz="1400" dirty="0"/>
              <a:t>                    </a:t>
            </a:r>
            <a:endParaRPr lang="en-US" altLang="zh-CN" sz="1400" dirty="0"/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- </a:t>
            </a:r>
            <a:r>
              <a:rPr lang="zh-CN" altLang="en-US" sz="1400" dirty="0"/>
              <a:t>FormStyle.cs 窗体样式</a:t>
            </a:r>
            <a:endParaRPr lang="en-US" altLang="zh-CN" sz="1400" dirty="0"/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- </a:t>
            </a:r>
            <a:r>
              <a:rPr lang="zh-CN" altLang="en-US" sz="1400" dirty="0"/>
              <a:t>MouseMove.cs 鼠标移动窗体    </a:t>
            </a:r>
            <a:endParaRPr lang="en-US" altLang="zh-CN" sz="1400" dirty="0"/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- </a:t>
            </a:r>
            <a:r>
              <a:rPr lang="zh-CN" altLang="en-US" sz="1400" dirty="0"/>
              <a:t>StarControl.cs 收藏控制类 </a:t>
            </a:r>
            <a:endParaRPr lang="en-US" altLang="zh-CN" sz="1400" dirty="0"/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- </a:t>
            </a:r>
            <a:r>
              <a:rPr lang="zh-CN" altLang="en-US" sz="1400" dirty="0"/>
              <a:t>TextScroller.cs 文本框内容滚动</a:t>
            </a:r>
            <a:endParaRPr lang="zh-CN" altLang="en-US" sz="1400" dirty="0"/>
          </a:p>
        </p:txBody>
      </p:sp>
      <p:sp>
        <p:nvSpPr>
          <p:cNvPr id="105" name="文本框 104"/>
          <p:cNvSpPr txBox="1"/>
          <p:nvPr/>
        </p:nvSpPr>
        <p:spPr>
          <a:xfrm>
            <a:off x="5289176" y="553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5288468" y="498331"/>
            <a:ext cx="37365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8</a:t>
            </a:r>
            <a:r>
              <a:rPr lang="zh-CN" altLang="en-US" dirty="0"/>
              <a:t>个页面</a:t>
            </a:r>
            <a:endParaRPr lang="en-US" altLang="zh-CN" dirty="0"/>
          </a:p>
          <a:p>
            <a:r>
              <a:rPr lang="en-US" altLang="zh-CN" b="1" dirty="0"/>
              <a:t>10</a:t>
            </a:r>
            <a:r>
              <a:rPr lang="zh-CN" altLang="en-US" dirty="0"/>
              <a:t>个框架型自定义控件</a:t>
            </a:r>
            <a:endParaRPr lang="en-US" altLang="zh-CN" dirty="0"/>
          </a:p>
          <a:p>
            <a:r>
              <a:rPr lang="en-US" altLang="zh-CN" b="1" dirty="0"/>
              <a:t>12</a:t>
            </a:r>
            <a:r>
              <a:rPr lang="zh-CN" altLang="en-US" dirty="0"/>
              <a:t>个基础自定义控件</a:t>
            </a:r>
            <a:endParaRPr lang="en-US" altLang="zh-CN" dirty="0"/>
          </a:p>
          <a:p>
            <a:r>
              <a:rPr lang="zh-CN" altLang="en-US" sz="1600" dirty="0"/>
              <a:t>使用封装的自定义控件、嵌套的结构</a:t>
            </a:r>
            <a:endParaRPr lang="en-US" altLang="zh-CN" sz="1600" dirty="0"/>
          </a:p>
          <a:p>
            <a:r>
              <a:rPr lang="zh-CN" altLang="en-US" sz="1600" dirty="0"/>
              <a:t>提高复用率与可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维护性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，提升开发效率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后端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架构设计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（简图）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" y="798195"/>
            <a:ext cx="12192635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ER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4615" y="207645"/>
            <a:ext cx="9159875" cy="6586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15" y="3429000"/>
            <a:ext cx="4380865" cy="2270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097" y="2871712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歌曲播放系统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51180" y="405130"/>
            <a:ext cx="3037840" cy="7372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kumimoji="1" lang="en-US" altLang="zh-CN" sz="2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Byte Harmonic</a:t>
            </a:r>
            <a:endParaRPr kumimoji="1" lang="en-US" altLang="zh-CN" sz="2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  <a:p>
            <a:pPr algn="l"/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14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15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16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17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18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19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21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22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23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24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25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26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27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28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29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358.04433070866145,&quot;left&quot;:52,&quot;top&quot;:98.00566929133859,&quot;width&quot;:855}"/>
</p:tagLst>
</file>

<file path=ppt/tags/tag31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32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33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34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35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36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37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38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39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41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42.xml><?xml version="1.0" encoding="utf-8"?>
<p:tagLst xmlns:p="http://schemas.openxmlformats.org/presentationml/2006/main">
  <p:tag name="KSO_WM_DIAGRAM_VIRTUALLY_FRAME" val="{&quot;height&quot;:490.95,&quot;left&quot;:52,&quot;top&quot;:31.45,&quot;width&quot;:892.45}"/>
</p:tagLst>
</file>

<file path=ppt/tags/tag43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44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45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46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47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48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49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0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51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52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53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54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55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56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57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58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59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DIAGRAM_VIRTUALLY_FRAME" val="{&quot;height&quot;:320.5590157480315,&quot;left&quot;:70.10110236220473,&quot;top&quot;:112.66527559055116,&quot;width&quot;:810.6018503937007}"/>
</p:tagLst>
</file>

<file path=ppt/tags/tag61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62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63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64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65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66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67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68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69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71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72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73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74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75.xml><?xml version="1.0" encoding="utf-8"?>
<p:tagLst xmlns:p="http://schemas.openxmlformats.org/presentationml/2006/main">
  <p:tag name="KSO_WM_DIAGRAM_VIRTUALLY_FRAME" val="{&quot;height&quot;:405.1481102362205,&quot;left&quot;:349.90582677165355,&quot;top&quot;:100.70614173228346,&quot;width&quot;:500.86968503937004}"/>
</p:tagLst>
</file>

<file path=ppt/tags/tag76.xml><?xml version="1.0" encoding="utf-8"?>
<p:tagLst xmlns:p="http://schemas.openxmlformats.org/presentationml/2006/main">
  <p:tag name="RESOURCE_RECORD_KEY" val="{&quot;13&quot;:[4364912,4364883,4364915]}"/>
  <p:tag name="COMMONDATA" val="eyJoZGlkIjoiMDFlM2MyODk1ZTZjYjE4OTJhYThkMWVhMWRhNWNmNzA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2460</Words>
  <Application>WPS 演示</Application>
  <PresentationFormat>宽屏</PresentationFormat>
  <Paragraphs>322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29</vt:i4>
      </vt:variant>
    </vt:vector>
  </HeadingPairs>
  <TitlesOfParts>
    <vt:vector size="51" baseType="lpstr">
      <vt:lpstr>Arial</vt:lpstr>
      <vt:lpstr>宋体</vt:lpstr>
      <vt:lpstr>Wingdings</vt:lpstr>
      <vt:lpstr>Source Han Sans</vt:lpstr>
      <vt:lpstr>Source Han Sans CN Bold</vt:lpstr>
      <vt:lpstr>微软雅黑</vt:lpstr>
      <vt:lpstr>OPPOSans H</vt:lpstr>
      <vt:lpstr>等线</vt:lpstr>
      <vt:lpstr>Arial Unicode MS</vt:lpstr>
      <vt:lpstr>Calibri</vt:lpstr>
      <vt:lpstr>Office 主题​​</vt:lpstr>
      <vt:lpstr>2_Office 主题​​</vt:lpstr>
      <vt:lpstr>3_Office 主题​​</vt:lpstr>
      <vt:lpstr>4_Office 主题​​</vt:lpstr>
      <vt:lpstr>5_Office 主题​​</vt:lpstr>
      <vt:lpstr>1_Office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干瑞麟</cp:lastModifiedBy>
  <cp:revision>67</cp:revision>
  <dcterms:created xsi:type="dcterms:W3CDTF">2025-05-12T12:48:00Z</dcterms:created>
  <dcterms:modified xsi:type="dcterms:W3CDTF">2025-05-14T08:42:29Z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783F9B4AF2074721A9A1AA54CFABD0E2_12</vt:lpwstr>
  </property>
  <property fmtid="{D5CDD505-2E9C-101B-9397-08002B2CF9AE}" pid="3" name="KSOProductBuildVer">
    <vt:lpwstr>2052-12.1.0.19302</vt:lpwstr>
  </property>
</Properties>
</file>